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80" r:id="rId3"/>
    <p:sldId id="281" r:id="rId4"/>
    <p:sldId id="282" r:id="rId5"/>
    <p:sldId id="283" r:id="rId6"/>
    <p:sldId id="284" r:id="rId7"/>
    <p:sldId id="257" r:id="rId8"/>
    <p:sldId id="262" r:id="rId9"/>
    <p:sldId id="260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5" r:id="rId21"/>
    <p:sldId id="274" r:id="rId22"/>
    <p:sldId id="273" r:id="rId23"/>
    <p:sldId id="276" r:id="rId24"/>
    <p:sldId id="277" r:id="rId25"/>
    <p:sldId id="278" r:id="rId26"/>
    <p:sldId id="279" r:id="rId27"/>
    <p:sldId id="25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09E6534-1055-460B-937E-7C935CF69690}" type="datetimeFigureOut">
              <a:rPr lang="en-PH" smtClean="0"/>
              <a:t>07/01/2026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307EC00-DBB6-4C35-A43D-DCC6822723B7}" type="slidenum">
              <a:rPr lang="en-PH" smtClean="0"/>
              <a:t>‹#›</a:t>
            </a:fld>
            <a:endParaRPr lang="en-PH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124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6534-1055-460B-937E-7C935CF69690}" type="datetimeFigureOut">
              <a:rPr lang="en-PH" smtClean="0"/>
              <a:t>07/01/2026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EC00-DBB6-4C35-A43D-DCC6822723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21485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6534-1055-460B-937E-7C935CF69690}" type="datetimeFigureOut">
              <a:rPr lang="en-PH" smtClean="0"/>
              <a:t>07/01/2026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EC00-DBB6-4C35-A43D-DCC6822723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994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6534-1055-460B-937E-7C935CF69690}" type="datetimeFigureOut">
              <a:rPr lang="en-PH" smtClean="0"/>
              <a:t>07/01/2026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EC00-DBB6-4C35-A43D-DCC6822723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76287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6534-1055-460B-937E-7C935CF69690}" type="datetimeFigureOut">
              <a:rPr lang="en-PH" smtClean="0"/>
              <a:t>07/01/2026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EC00-DBB6-4C35-A43D-DCC6822723B7}" type="slidenum">
              <a:rPr lang="en-PH" smtClean="0"/>
              <a:t>‹#›</a:t>
            </a:fld>
            <a:endParaRPr lang="en-PH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977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6534-1055-460B-937E-7C935CF69690}" type="datetimeFigureOut">
              <a:rPr lang="en-PH" smtClean="0"/>
              <a:t>07/01/2026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EC00-DBB6-4C35-A43D-DCC6822723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874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6534-1055-460B-937E-7C935CF69690}" type="datetimeFigureOut">
              <a:rPr lang="en-PH" smtClean="0"/>
              <a:t>07/01/2026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EC00-DBB6-4C35-A43D-DCC6822723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51307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6534-1055-460B-937E-7C935CF69690}" type="datetimeFigureOut">
              <a:rPr lang="en-PH" smtClean="0"/>
              <a:t>07/01/2026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EC00-DBB6-4C35-A43D-DCC6822723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42265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6534-1055-460B-937E-7C935CF69690}" type="datetimeFigureOut">
              <a:rPr lang="en-PH" smtClean="0"/>
              <a:t>07/01/2026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EC00-DBB6-4C35-A43D-DCC6822723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22392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6534-1055-460B-937E-7C935CF69690}" type="datetimeFigureOut">
              <a:rPr lang="en-PH" smtClean="0"/>
              <a:t>07/01/2026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EC00-DBB6-4C35-A43D-DCC6822723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16037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6534-1055-460B-937E-7C935CF69690}" type="datetimeFigureOut">
              <a:rPr lang="en-PH" smtClean="0"/>
              <a:t>07/01/2026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EC00-DBB6-4C35-A43D-DCC6822723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091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C09E6534-1055-460B-937E-7C935CF69690}" type="datetimeFigureOut">
              <a:rPr lang="en-PH" smtClean="0"/>
              <a:t>07/01/2026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307EC00-DBB6-4C35-A43D-DCC6822723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2483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uman Biology GIFs - Find &amp; Share on GIPHY">
            <a:extLst>
              <a:ext uri="{FF2B5EF4-FFF2-40B4-BE49-F238E27FC236}">
                <a16:creationId xmlns:a16="http://schemas.microsoft.com/office/drawing/2014/main" id="{1D7E5126-ED1E-455E-BA6F-DA22C4C4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F3EEC4-4E30-C27B-79C3-2D1D0201F262}"/>
              </a:ext>
            </a:extLst>
          </p:cNvPr>
          <p:cNvSpPr/>
          <p:nvPr/>
        </p:nvSpPr>
        <p:spPr>
          <a:xfrm>
            <a:off x="185530" y="4149828"/>
            <a:ext cx="11834191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BIOLOGY</a:t>
            </a:r>
            <a:endParaRPr lang="en-PH" sz="15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470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A513-F1C1-4DF3-40CB-D4C42B08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8" y="450572"/>
            <a:ext cx="11648661" cy="37503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0000" b="1" dirty="0">
                <a:solidFill>
                  <a:schemeClr val="tx1"/>
                </a:solidFill>
              </a:rPr>
              <a:t>A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         All cells contain a nucleus and   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         membrane-bound organelles.</a:t>
            </a:r>
          </a:p>
          <a:p>
            <a:pPr marL="0" indent="0">
              <a:buNone/>
            </a:pPr>
            <a:endParaRPr lang="en-US" sz="5000" dirty="0">
              <a:solidFill>
                <a:schemeClr val="tx1"/>
              </a:solidFill>
            </a:endParaRPr>
          </a:p>
          <a:p>
            <a:endParaRPr lang="en-PH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9317A7-3EF1-EAC9-1D5C-7DC41713F126}"/>
              </a:ext>
            </a:extLst>
          </p:cNvPr>
          <p:cNvSpPr txBox="1">
            <a:spLocks/>
          </p:cNvSpPr>
          <p:nvPr/>
        </p:nvSpPr>
        <p:spPr>
          <a:xfrm>
            <a:off x="543339" y="4929808"/>
            <a:ext cx="11648661" cy="16167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Prokaryotic cells lack a nucleus, making this statement incorrect as a universal rule for all life.</a:t>
            </a:r>
            <a:endParaRPr lang="en-PH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5FCE69-52E1-1C6E-CD4F-3C598EE8E1DF}"/>
              </a:ext>
            </a:extLst>
          </p:cNvPr>
          <p:cNvSpPr txBox="1">
            <a:spLocks/>
          </p:cNvSpPr>
          <p:nvPr/>
        </p:nvSpPr>
        <p:spPr>
          <a:xfrm>
            <a:off x="543339" y="4325178"/>
            <a:ext cx="2776332" cy="480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rbel" pitchFamily="34" charset="0"/>
              <a:buNone/>
            </a:pPr>
            <a:r>
              <a:rPr lang="en-US" sz="5000" dirty="0">
                <a:solidFill>
                  <a:schemeClr val="tx1"/>
                </a:solidFill>
              </a:rPr>
              <a:t>Explanation:</a:t>
            </a:r>
          </a:p>
        </p:txBody>
      </p:sp>
    </p:spTree>
    <p:extLst>
      <p:ext uri="{BB962C8B-B14F-4D97-AF65-F5344CB8AC3E}">
        <p14:creationId xmlns:p14="http://schemas.microsoft.com/office/powerpoint/2010/main" val="224529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A513-F1C1-4DF3-40CB-D4C42B08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91" y="463825"/>
            <a:ext cx="11714922" cy="6149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3. Which cellular process is responsible for 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 producing gametes with half the 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 chromosome number of the parent?</a:t>
            </a:r>
          </a:p>
          <a:p>
            <a:pPr marL="0" indent="0">
              <a:buNone/>
            </a:pPr>
            <a:endParaRPr lang="en-US" sz="5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A</a:t>
            </a:r>
            <a:r>
              <a:rPr lang="en-US" sz="5000" dirty="0">
                <a:solidFill>
                  <a:schemeClr val="tx1"/>
                </a:solidFill>
              </a:rPr>
              <a:t>. Cytokinesis	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       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C. 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Mitosis </a:t>
            </a:r>
            <a:r>
              <a:rPr lang="en-US" sz="5000" dirty="0">
                <a:solidFill>
                  <a:schemeClr val="tx1"/>
                </a:solidFill>
              </a:rPr>
              <a:t>	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B. </a:t>
            </a:r>
            <a:r>
              <a:rPr lang="en-US" sz="5000" dirty="0">
                <a:solidFill>
                  <a:schemeClr val="tx1"/>
                </a:solidFill>
              </a:rPr>
              <a:t>Interphase			 </a:t>
            </a:r>
            <a:r>
              <a:rPr lang="en-US" sz="5000" b="1" dirty="0">
                <a:solidFill>
                  <a:schemeClr val="tx1"/>
                </a:solidFill>
              </a:rPr>
              <a:t>D. </a:t>
            </a:r>
            <a:r>
              <a:rPr lang="en-US" sz="5000" dirty="0">
                <a:solidFill>
                  <a:schemeClr val="tx1"/>
                </a:solidFill>
              </a:rPr>
              <a:t>Meiosis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75100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A513-F1C1-4DF3-40CB-D4C42B08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8" y="450572"/>
            <a:ext cx="11648661" cy="37503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0000" b="1" dirty="0">
                <a:solidFill>
                  <a:schemeClr val="tx1"/>
                </a:solidFill>
              </a:rPr>
              <a:t>D</a:t>
            </a:r>
          </a:p>
          <a:p>
            <a:pPr marL="0" indent="0" algn="ctr">
              <a:buNone/>
            </a:pPr>
            <a:r>
              <a:rPr lang="en-US" sz="10000" dirty="0">
                <a:solidFill>
                  <a:schemeClr val="tx1"/>
                </a:solidFill>
              </a:rPr>
              <a:t>Meiosis</a:t>
            </a:r>
            <a:r>
              <a:rPr lang="en-US" sz="5000" dirty="0">
                <a:solidFill>
                  <a:schemeClr val="tx1"/>
                </a:solidFill>
              </a:rPr>
              <a:t>    </a:t>
            </a:r>
            <a:r>
              <a:rPr lang="en-US" sz="5000" b="1" dirty="0">
                <a:solidFill>
                  <a:schemeClr val="tx1"/>
                </a:solidFill>
              </a:rPr>
              <a:t>         </a:t>
            </a:r>
            <a:endParaRPr lang="en-US" sz="5000" dirty="0">
              <a:solidFill>
                <a:schemeClr val="tx1"/>
              </a:solidFill>
            </a:endParaRPr>
          </a:p>
          <a:p>
            <a:endParaRPr lang="en-PH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9317A7-3EF1-EAC9-1D5C-7DC41713F126}"/>
              </a:ext>
            </a:extLst>
          </p:cNvPr>
          <p:cNvSpPr txBox="1">
            <a:spLocks/>
          </p:cNvSpPr>
          <p:nvPr/>
        </p:nvSpPr>
        <p:spPr>
          <a:xfrm>
            <a:off x="543340" y="4929808"/>
            <a:ext cx="11396870" cy="16167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Meiosis</a:t>
            </a:r>
            <a:r>
              <a:rPr lang="en-US" sz="5000" dirty="0">
                <a:solidFill>
                  <a:schemeClr val="tx1"/>
                </a:solidFill>
              </a:rPr>
              <a:t> involves two rounds of division to reduce the chromosome count from diploid (2n) to haploid (n).</a:t>
            </a:r>
            <a:endParaRPr lang="en-PH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5FCE69-52E1-1C6E-CD4F-3C598EE8E1DF}"/>
              </a:ext>
            </a:extLst>
          </p:cNvPr>
          <p:cNvSpPr txBox="1">
            <a:spLocks/>
          </p:cNvSpPr>
          <p:nvPr/>
        </p:nvSpPr>
        <p:spPr>
          <a:xfrm>
            <a:off x="543339" y="4325178"/>
            <a:ext cx="2776332" cy="480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rbel" pitchFamily="34" charset="0"/>
              <a:buNone/>
            </a:pPr>
            <a:r>
              <a:rPr lang="en-US" sz="5000" dirty="0">
                <a:solidFill>
                  <a:schemeClr val="tx1"/>
                </a:solidFill>
              </a:rPr>
              <a:t>Explanation:</a:t>
            </a:r>
          </a:p>
        </p:txBody>
      </p:sp>
    </p:spTree>
    <p:extLst>
      <p:ext uri="{BB962C8B-B14F-4D97-AF65-F5344CB8AC3E}">
        <p14:creationId xmlns:p14="http://schemas.microsoft.com/office/powerpoint/2010/main" val="34745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A513-F1C1-4DF3-40CB-D4C42B08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91" y="463825"/>
            <a:ext cx="11714922" cy="6149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4. In a food chain consisting of 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tx1"/>
                </a:solidFill>
              </a:rPr>
              <a:t>Grass → Grasshopper → Frog → Snake → Hawk</a:t>
            </a:r>
          </a:p>
          <a:p>
            <a:pPr marL="0" indent="0">
              <a:buNone/>
            </a:pPr>
            <a:r>
              <a:rPr lang="en-US" sz="4500" b="1" dirty="0">
                <a:solidFill>
                  <a:schemeClr val="tx1"/>
                </a:solidFill>
              </a:rPr>
              <a:t>Which organism is the secondary consumer?</a:t>
            </a:r>
          </a:p>
          <a:p>
            <a:pPr marL="0" indent="0">
              <a:buNone/>
            </a:pPr>
            <a:endParaRPr lang="en-US" sz="4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A. </a:t>
            </a:r>
            <a:r>
              <a:rPr lang="en-US" sz="5000" dirty="0">
                <a:solidFill>
                  <a:schemeClr val="tx1"/>
                </a:solidFill>
              </a:rPr>
              <a:t>Snake   				</a:t>
            </a:r>
            <a:r>
              <a:rPr lang="en-US" sz="5000" b="1" dirty="0">
                <a:solidFill>
                  <a:schemeClr val="tx1"/>
                </a:solidFill>
              </a:rPr>
              <a:t>C. </a:t>
            </a:r>
            <a:r>
              <a:rPr lang="en-US" sz="5000" dirty="0">
                <a:solidFill>
                  <a:schemeClr val="tx1"/>
                </a:solidFill>
              </a:rPr>
              <a:t>Hawk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B. </a:t>
            </a:r>
            <a:r>
              <a:rPr lang="en-US" sz="5000" dirty="0">
                <a:solidFill>
                  <a:schemeClr val="tx1"/>
                </a:solidFill>
              </a:rPr>
              <a:t>Frog				       </a:t>
            </a:r>
            <a:r>
              <a:rPr lang="en-US" sz="5000" b="1" dirty="0">
                <a:solidFill>
                  <a:schemeClr val="tx1"/>
                </a:solidFill>
              </a:rPr>
              <a:t>D. </a:t>
            </a:r>
            <a:r>
              <a:rPr lang="en-US" sz="5000" dirty="0">
                <a:solidFill>
                  <a:schemeClr val="tx1"/>
                </a:solidFill>
              </a:rPr>
              <a:t>Grasshopper</a:t>
            </a:r>
          </a:p>
          <a:p>
            <a:pPr marL="0" indent="0">
              <a:buNone/>
            </a:pPr>
            <a:endParaRPr lang="en-US" sz="5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67287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A513-F1C1-4DF3-40CB-D4C42B08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8" y="450572"/>
            <a:ext cx="11648661" cy="375036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0000" b="1" dirty="0">
                <a:solidFill>
                  <a:schemeClr val="tx1"/>
                </a:solidFill>
              </a:rPr>
              <a:t>B</a:t>
            </a:r>
          </a:p>
          <a:p>
            <a:pPr marL="0" indent="0" algn="ctr">
              <a:buNone/>
            </a:pPr>
            <a:r>
              <a:rPr lang="en-US" sz="10000" b="1" dirty="0">
                <a:solidFill>
                  <a:schemeClr val="tx1"/>
                </a:solidFill>
              </a:rPr>
              <a:t> </a:t>
            </a:r>
            <a:r>
              <a:rPr lang="en-US" sz="10000" dirty="0">
                <a:solidFill>
                  <a:schemeClr val="tx1"/>
                </a:solidFill>
              </a:rPr>
              <a:t>Frog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         </a:t>
            </a:r>
            <a:endParaRPr lang="en-US" sz="5000" dirty="0">
              <a:solidFill>
                <a:schemeClr val="tx1"/>
              </a:solidFill>
            </a:endParaRPr>
          </a:p>
          <a:p>
            <a:endParaRPr lang="en-PH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9317A7-3EF1-EAC9-1D5C-7DC41713F126}"/>
              </a:ext>
            </a:extLst>
          </p:cNvPr>
          <p:cNvSpPr txBox="1">
            <a:spLocks/>
          </p:cNvSpPr>
          <p:nvPr/>
        </p:nvSpPr>
        <p:spPr>
          <a:xfrm>
            <a:off x="543339" y="4929808"/>
            <a:ext cx="11648661" cy="16167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The frog eats the primary consumer (grasshopper), placing it at the third trophic level as a secondary consumer.</a:t>
            </a:r>
          </a:p>
          <a:p>
            <a:pPr marL="0" indent="0">
              <a:buNone/>
            </a:pPr>
            <a:endParaRPr lang="en-PH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5FCE69-52E1-1C6E-CD4F-3C598EE8E1DF}"/>
              </a:ext>
            </a:extLst>
          </p:cNvPr>
          <p:cNvSpPr txBox="1">
            <a:spLocks/>
          </p:cNvSpPr>
          <p:nvPr/>
        </p:nvSpPr>
        <p:spPr>
          <a:xfrm>
            <a:off x="543339" y="4325178"/>
            <a:ext cx="2776332" cy="480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rbel" pitchFamily="34" charset="0"/>
              <a:buNone/>
            </a:pPr>
            <a:r>
              <a:rPr lang="en-US" sz="5000" dirty="0">
                <a:solidFill>
                  <a:schemeClr val="tx1"/>
                </a:solidFill>
              </a:rPr>
              <a:t>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070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A513-F1C1-4DF3-40CB-D4C42B08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91" y="463825"/>
            <a:ext cx="11714922" cy="614900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5. Compare two food chains: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         Scenario 1: Grass → Cow → Human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         Scenario 2: Grass → Human (eating grain directly)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In which scenario does the human receive more of the original   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solar energy captured by the grass?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</a:t>
            </a:r>
            <a:r>
              <a:rPr lang="en-US" sz="5000" b="1" dirty="0">
                <a:solidFill>
                  <a:schemeClr val="tx1"/>
                </a:solidFill>
              </a:rPr>
              <a:t>A. </a:t>
            </a:r>
            <a:r>
              <a:rPr lang="en-US" sz="5000" dirty="0">
                <a:solidFill>
                  <a:schemeClr val="tx1"/>
                </a:solidFill>
              </a:rPr>
              <a:t>Both scenarios provide equal energy because the grass is the 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      same.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</a:t>
            </a:r>
            <a:r>
              <a:rPr lang="en-US" sz="5000" b="1" dirty="0">
                <a:solidFill>
                  <a:schemeClr val="tx1"/>
                </a:solidFill>
              </a:rPr>
              <a:t> B. </a:t>
            </a:r>
            <a:r>
              <a:rPr lang="en-US" sz="5000" dirty="0">
                <a:solidFill>
                  <a:schemeClr val="tx1"/>
                </a:solidFill>
              </a:rPr>
              <a:t>Scenario 1, because the human body digests meat more efficiently   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     than grain.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C. </a:t>
            </a:r>
            <a:r>
              <a:rPr lang="en-US" sz="5000" dirty="0">
                <a:solidFill>
                  <a:schemeClr val="tx1"/>
                </a:solidFill>
              </a:rPr>
              <a:t>Scenario 2, because energy is lost at each additional trophic level.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</a:t>
            </a:r>
            <a:r>
              <a:rPr lang="en-US" sz="5000" b="1" dirty="0">
                <a:solidFill>
                  <a:schemeClr val="tx1"/>
                </a:solidFill>
              </a:rPr>
              <a:t>D. </a:t>
            </a:r>
            <a:r>
              <a:rPr lang="en-US" sz="5000" dirty="0">
                <a:solidFill>
                  <a:schemeClr val="tx1"/>
                </a:solidFill>
              </a:rPr>
              <a:t>Scenario 1, because cows concentrate the energy into meat. 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12990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A513-F1C1-4DF3-40CB-D4C42B08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8" y="450572"/>
            <a:ext cx="11648661" cy="37503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0000" b="1" dirty="0">
                <a:solidFill>
                  <a:schemeClr val="tx1"/>
                </a:solidFill>
              </a:rPr>
              <a:t>C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chemeClr val="tx1"/>
                </a:solidFill>
              </a:rPr>
              <a:t>Scenario 2, because energy is lost at each additional trophic level.</a:t>
            </a:r>
          </a:p>
          <a:p>
            <a:pPr marL="0" indent="0">
              <a:buNone/>
            </a:pPr>
            <a:endParaRPr lang="en-US" sz="5000" dirty="0">
              <a:solidFill>
                <a:schemeClr val="tx1"/>
              </a:solidFill>
            </a:endParaRPr>
          </a:p>
          <a:p>
            <a:endParaRPr lang="en-PH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9317A7-3EF1-EAC9-1D5C-7DC41713F126}"/>
              </a:ext>
            </a:extLst>
          </p:cNvPr>
          <p:cNvSpPr txBox="1">
            <a:spLocks/>
          </p:cNvSpPr>
          <p:nvPr/>
        </p:nvSpPr>
        <p:spPr>
          <a:xfrm>
            <a:off x="543339" y="4929808"/>
            <a:ext cx="11648661" cy="16167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Eating lower on the food chain is more energy-efficient because it avoids the 90% loss that occurs at the herbivore-to-carnivore step.</a:t>
            </a:r>
          </a:p>
          <a:p>
            <a:pPr marL="0" indent="0">
              <a:buNone/>
            </a:pPr>
            <a:endParaRPr lang="en-PH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5FCE69-52E1-1C6E-CD4F-3C598EE8E1DF}"/>
              </a:ext>
            </a:extLst>
          </p:cNvPr>
          <p:cNvSpPr txBox="1">
            <a:spLocks/>
          </p:cNvSpPr>
          <p:nvPr/>
        </p:nvSpPr>
        <p:spPr>
          <a:xfrm>
            <a:off x="543339" y="4325178"/>
            <a:ext cx="2776332" cy="480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rbel" pitchFamily="34" charset="0"/>
              <a:buNone/>
            </a:pPr>
            <a:r>
              <a:rPr lang="en-US" sz="5000" dirty="0">
                <a:solidFill>
                  <a:schemeClr val="tx1"/>
                </a:solidFill>
              </a:rPr>
              <a:t>Explanation:</a:t>
            </a:r>
          </a:p>
        </p:txBody>
      </p:sp>
    </p:spTree>
    <p:extLst>
      <p:ext uri="{BB962C8B-B14F-4D97-AF65-F5344CB8AC3E}">
        <p14:creationId xmlns:p14="http://schemas.microsoft.com/office/powerpoint/2010/main" val="400331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A513-F1C1-4DF3-40CB-D4C42B08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91" y="463825"/>
            <a:ext cx="11714922" cy="614900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5900" b="1" dirty="0">
                <a:solidFill>
                  <a:schemeClr val="tx1"/>
                </a:solidFill>
              </a:rPr>
              <a:t>6. Which of the following best defines  </a:t>
            </a:r>
          </a:p>
          <a:p>
            <a:pPr marL="0" indent="0">
              <a:buNone/>
            </a:pPr>
            <a:r>
              <a:rPr lang="en-US" sz="5900" b="1" dirty="0">
                <a:solidFill>
                  <a:schemeClr val="tx1"/>
                </a:solidFill>
              </a:rPr>
              <a:t>     symbiosis in an ecosystem?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A. </a:t>
            </a:r>
            <a:r>
              <a:rPr lang="en-US" sz="5000" dirty="0">
                <a:solidFill>
                  <a:schemeClr val="tx1"/>
                </a:solidFill>
              </a:rPr>
              <a:t>A competitive interaction where two species fight for 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 the same limited resource.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B. </a:t>
            </a:r>
            <a:r>
              <a:rPr lang="en-US" sz="5000" dirty="0">
                <a:solidFill>
                  <a:schemeClr val="tx1"/>
                </a:solidFill>
              </a:rPr>
              <a:t>A close and long-term biological interaction between 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  two different biological species.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C. </a:t>
            </a:r>
            <a:r>
              <a:rPr lang="en-US" sz="5000" dirty="0">
                <a:solidFill>
                  <a:schemeClr val="tx1"/>
                </a:solidFill>
              </a:rPr>
              <a:t>The process by which an organism evolves to blend 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  into its surroundings.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D. </a:t>
            </a:r>
            <a:r>
              <a:rPr lang="en-US" sz="5000" dirty="0">
                <a:solidFill>
                  <a:schemeClr val="tx1"/>
                </a:solidFill>
              </a:rPr>
              <a:t>A temporary interaction between a predator and its 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 prey during a hunt. 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07467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A513-F1C1-4DF3-40CB-D4C42B08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8" y="450572"/>
            <a:ext cx="11648661" cy="3750368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30800" b="1" dirty="0">
                <a:solidFill>
                  <a:schemeClr val="tx1"/>
                </a:solidFill>
              </a:rPr>
              <a:t>B</a:t>
            </a:r>
          </a:p>
          <a:p>
            <a:pPr marL="0" indent="0" algn="ctr">
              <a:buNone/>
            </a:pPr>
            <a:r>
              <a:rPr lang="en-US" sz="20000" b="1" dirty="0">
                <a:solidFill>
                  <a:schemeClr val="tx1"/>
                </a:solidFill>
              </a:rPr>
              <a:t>A close and long-term biological interaction between two different </a:t>
            </a:r>
          </a:p>
          <a:p>
            <a:pPr marL="0" indent="0" algn="ctr">
              <a:buNone/>
            </a:pPr>
            <a:r>
              <a:rPr lang="en-US" sz="20000" b="1" dirty="0">
                <a:solidFill>
                  <a:schemeClr val="tx1"/>
                </a:solidFill>
              </a:rPr>
              <a:t>     biological species.</a:t>
            </a:r>
          </a:p>
          <a:p>
            <a:pPr marL="0" indent="0" algn="ctr">
              <a:buNone/>
            </a:pPr>
            <a:endParaRPr lang="en-US" sz="100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10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         </a:t>
            </a:r>
            <a:endParaRPr lang="en-US" sz="5000" dirty="0">
              <a:solidFill>
                <a:schemeClr val="tx1"/>
              </a:solidFill>
            </a:endParaRPr>
          </a:p>
          <a:p>
            <a:endParaRPr lang="en-PH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9317A7-3EF1-EAC9-1D5C-7DC41713F126}"/>
              </a:ext>
            </a:extLst>
          </p:cNvPr>
          <p:cNvSpPr txBox="1">
            <a:spLocks/>
          </p:cNvSpPr>
          <p:nvPr/>
        </p:nvSpPr>
        <p:spPr>
          <a:xfrm>
            <a:off x="543339" y="4929808"/>
            <a:ext cx="11648661" cy="16167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Symbiosis literally means 'living together' and refers to various types of persistent relationships between different organisms.</a:t>
            </a:r>
          </a:p>
          <a:p>
            <a:pPr marL="0" indent="0">
              <a:buNone/>
            </a:pPr>
            <a:endParaRPr lang="en-PH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5FCE69-52E1-1C6E-CD4F-3C598EE8E1DF}"/>
              </a:ext>
            </a:extLst>
          </p:cNvPr>
          <p:cNvSpPr txBox="1">
            <a:spLocks/>
          </p:cNvSpPr>
          <p:nvPr/>
        </p:nvSpPr>
        <p:spPr>
          <a:xfrm>
            <a:off x="543339" y="4325178"/>
            <a:ext cx="2776332" cy="480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rbel" pitchFamily="34" charset="0"/>
              <a:buNone/>
            </a:pPr>
            <a:r>
              <a:rPr lang="en-US" sz="5000" dirty="0">
                <a:solidFill>
                  <a:schemeClr val="tx1"/>
                </a:solidFill>
              </a:rPr>
              <a:t>Explanation:</a:t>
            </a:r>
          </a:p>
        </p:txBody>
      </p:sp>
    </p:spTree>
    <p:extLst>
      <p:ext uri="{BB962C8B-B14F-4D97-AF65-F5344CB8AC3E}">
        <p14:creationId xmlns:p14="http://schemas.microsoft.com/office/powerpoint/2010/main" val="248322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A513-F1C1-4DF3-40CB-D4C42B08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91" y="463825"/>
            <a:ext cx="11714922" cy="614900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6500" b="1" dirty="0">
                <a:solidFill>
                  <a:schemeClr val="tx1"/>
                </a:solidFill>
              </a:rPr>
              <a:t>7.  Which of the following describes the    </a:t>
            </a:r>
          </a:p>
          <a:p>
            <a:pPr marL="0" indent="0">
              <a:buNone/>
            </a:pPr>
            <a:r>
              <a:rPr lang="en-US" sz="6500" b="1" dirty="0">
                <a:solidFill>
                  <a:schemeClr val="tx1"/>
                </a:solidFill>
              </a:rPr>
              <a:t>     relationship between photosynthesis and  </a:t>
            </a:r>
          </a:p>
          <a:p>
            <a:pPr marL="0" indent="0">
              <a:buNone/>
            </a:pPr>
            <a:r>
              <a:rPr lang="en-US" sz="6500" b="1" dirty="0">
                <a:solidFill>
                  <a:schemeClr val="tx1"/>
                </a:solidFill>
              </a:rPr>
              <a:t>     cellular respiration?</a:t>
            </a:r>
            <a:endParaRPr lang="en-US" sz="5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   </a:t>
            </a:r>
            <a:r>
              <a:rPr lang="en-US" sz="5000" b="1" dirty="0">
                <a:solidFill>
                  <a:schemeClr val="tx1"/>
                </a:solidFill>
              </a:rPr>
              <a:t>A. </a:t>
            </a:r>
            <a:r>
              <a:rPr lang="en-US" sz="5000" dirty="0">
                <a:solidFill>
                  <a:schemeClr val="tx1"/>
                </a:solidFill>
              </a:rPr>
              <a:t>Photosynthesis only happens in animals and 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        respiration only in plants.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  </a:t>
            </a:r>
            <a:r>
              <a:rPr lang="en-US" sz="5000" b="1" dirty="0">
                <a:solidFill>
                  <a:schemeClr val="tx1"/>
                </a:solidFill>
              </a:rPr>
              <a:t>B. </a:t>
            </a:r>
            <a:r>
              <a:rPr lang="en-US" sz="5000" dirty="0">
                <a:solidFill>
                  <a:schemeClr val="tx1"/>
                </a:solidFill>
              </a:rPr>
              <a:t>They are identical processes.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  </a:t>
            </a:r>
            <a:r>
              <a:rPr lang="en-US" sz="5000" b="1" dirty="0">
                <a:solidFill>
                  <a:schemeClr val="tx1"/>
                </a:solidFill>
              </a:rPr>
              <a:t>C. </a:t>
            </a:r>
            <a:r>
              <a:rPr lang="en-US" sz="5000" dirty="0">
                <a:solidFill>
                  <a:schemeClr val="tx1"/>
                </a:solidFill>
              </a:rPr>
              <a:t>The products of photosynthesis are the reactants for    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       cellular respiration.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  </a:t>
            </a:r>
            <a:r>
              <a:rPr lang="en-US" sz="5000" b="1" dirty="0">
                <a:solidFill>
                  <a:schemeClr val="tx1"/>
                </a:solidFill>
              </a:rPr>
              <a:t>D. </a:t>
            </a:r>
            <a:r>
              <a:rPr lang="en-US" sz="5000" dirty="0">
                <a:solidFill>
                  <a:schemeClr val="tx1"/>
                </a:solidFill>
              </a:rPr>
              <a:t>They both occur in the chloroplast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4564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A4724A-DFEC-7B14-F262-2ADAB6688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3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A513-F1C1-4DF3-40CB-D4C42B08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8" y="450572"/>
            <a:ext cx="11648661" cy="3750368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sz="25000" b="1" dirty="0">
                <a:solidFill>
                  <a:schemeClr val="tx1"/>
                </a:solidFill>
              </a:rPr>
              <a:t>C</a:t>
            </a:r>
          </a:p>
          <a:p>
            <a:pPr marL="0" indent="0" algn="ctr">
              <a:buNone/>
            </a:pPr>
            <a:r>
              <a:rPr lang="en-US" sz="10000" b="1" dirty="0">
                <a:solidFill>
                  <a:schemeClr val="tx1"/>
                </a:solidFill>
              </a:rPr>
              <a:t>The products of photosynthesis are the reactants for cellular respiration.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         </a:t>
            </a:r>
            <a:endParaRPr lang="en-US" sz="5000" dirty="0">
              <a:solidFill>
                <a:schemeClr val="tx1"/>
              </a:solidFill>
            </a:endParaRPr>
          </a:p>
          <a:p>
            <a:endParaRPr lang="en-PH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9317A7-3EF1-EAC9-1D5C-7DC41713F126}"/>
              </a:ext>
            </a:extLst>
          </p:cNvPr>
          <p:cNvSpPr txBox="1">
            <a:spLocks/>
          </p:cNvSpPr>
          <p:nvPr/>
        </p:nvSpPr>
        <p:spPr>
          <a:xfrm>
            <a:off x="543339" y="4929808"/>
            <a:ext cx="11648661" cy="16167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Photosynthesis produces glucose and oxygen, which mitochondria use to produce ATP.</a:t>
            </a:r>
          </a:p>
          <a:p>
            <a:pPr marL="0" indent="0">
              <a:buNone/>
            </a:pPr>
            <a:endParaRPr lang="en-PH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5FCE69-52E1-1C6E-CD4F-3C598EE8E1DF}"/>
              </a:ext>
            </a:extLst>
          </p:cNvPr>
          <p:cNvSpPr txBox="1">
            <a:spLocks/>
          </p:cNvSpPr>
          <p:nvPr/>
        </p:nvSpPr>
        <p:spPr>
          <a:xfrm>
            <a:off x="543339" y="4325178"/>
            <a:ext cx="2776332" cy="480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rbel" pitchFamily="34" charset="0"/>
              <a:buNone/>
            </a:pPr>
            <a:r>
              <a:rPr lang="en-US" sz="5000" dirty="0">
                <a:solidFill>
                  <a:schemeClr val="tx1"/>
                </a:solidFill>
              </a:rPr>
              <a:t>Explanation:</a:t>
            </a:r>
          </a:p>
        </p:txBody>
      </p:sp>
    </p:spTree>
    <p:extLst>
      <p:ext uri="{BB962C8B-B14F-4D97-AF65-F5344CB8AC3E}">
        <p14:creationId xmlns:p14="http://schemas.microsoft.com/office/powerpoint/2010/main" val="301178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A513-F1C1-4DF3-40CB-D4C42B08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91" y="463825"/>
            <a:ext cx="11714922" cy="6149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8. Which two systems work most closely 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 together to allow the body to move?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</a:t>
            </a:r>
            <a:r>
              <a:rPr lang="en-US" sz="5000" b="1" dirty="0">
                <a:solidFill>
                  <a:schemeClr val="tx1"/>
                </a:solidFill>
              </a:rPr>
              <a:t>A. </a:t>
            </a:r>
            <a:r>
              <a:rPr lang="en-US" sz="5000" dirty="0">
                <a:solidFill>
                  <a:schemeClr val="tx1"/>
                </a:solidFill>
              </a:rPr>
              <a:t>Integumentary and Immune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</a:t>
            </a:r>
            <a:r>
              <a:rPr lang="en-US" sz="5000" b="1" dirty="0">
                <a:solidFill>
                  <a:schemeClr val="tx1"/>
                </a:solidFill>
              </a:rPr>
              <a:t>B. </a:t>
            </a:r>
            <a:r>
              <a:rPr lang="en-US" sz="5000" dirty="0">
                <a:solidFill>
                  <a:schemeClr val="tx1"/>
                </a:solidFill>
              </a:rPr>
              <a:t>Skeletal and Muscular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</a:t>
            </a:r>
            <a:r>
              <a:rPr lang="en-US" sz="5000" b="1" dirty="0">
                <a:solidFill>
                  <a:schemeClr val="tx1"/>
                </a:solidFill>
              </a:rPr>
              <a:t>C. </a:t>
            </a:r>
            <a:r>
              <a:rPr lang="en-US" sz="5000" dirty="0">
                <a:solidFill>
                  <a:schemeClr val="tx1"/>
                </a:solidFill>
              </a:rPr>
              <a:t>Digestive and Excretory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</a:t>
            </a:r>
            <a:r>
              <a:rPr lang="en-US" sz="5000" b="1" dirty="0">
                <a:solidFill>
                  <a:schemeClr val="tx1"/>
                </a:solidFill>
              </a:rPr>
              <a:t>D. </a:t>
            </a:r>
            <a:r>
              <a:rPr lang="en-US" sz="5000" dirty="0">
                <a:solidFill>
                  <a:schemeClr val="tx1"/>
                </a:solidFill>
              </a:rPr>
              <a:t>Circulatory and Respiratory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28627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A513-F1C1-4DF3-40CB-D4C42B08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8" y="450572"/>
            <a:ext cx="11648661" cy="375036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0000" b="1" dirty="0">
                <a:solidFill>
                  <a:schemeClr val="tx1"/>
                </a:solidFill>
              </a:rPr>
              <a:t>B</a:t>
            </a:r>
          </a:p>
          <a:p>
            <a:pPr marL="0" indent="0" algn="ctr">
              <a:buNone/>
            </a:pPr>
            <a:r>
              <a:rPr lang="en-US" sz="10000" dirty="0">
                <a:solidFill>
                  <a:schemeClr val="tx1"/>
                </a:solidFill>
              </a:rPr>
              <a:t>Skeletal and Muscular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         </a:t>
            </a:r>
            <a:endParaRPr lang="en-US" sz="5000" dirty="0">
              <a:solidFill>
                <a:schemeClr val="tx1"/>
              </a:solidFill>
            </a:endParaRPr>
          </a:p>
          <a:p>
            <a:endParaRPr lang="en-PH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9317A7-3EF1-EAC9-1D5C-7DC41713F126}"/>
              </a:ext>
            </a:extLst>
          </p:cNvPr>
          <p:cNvSpPr txBox="1">
            <a:spLocks/>
          </p:cNvSpPr>
          <p:nvPr/>
        </p:nvSpPr>
        <p:spPr>
          <a:xfrm>
            <a:off x="543339" y="4929808"/>
            <a:ext cx="11648661" cy="161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Muscles provide the force for movement by pulling on bones, which act as levers.</a:t>
            </a:r>
          </a:p>
          <a:p>
            <a:pPr marL="0" indent="0">
              <a:buNone/>
            </a:pPr>
            <a:endParaRPr lang="en-PH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5FCE69-52E1-1C6E-CD4F-3C598EE8E1DF}"/>
              </a:ext>
            </a:extLst>
          </p:cNvPr>
          <p:cNvSpPr txBox="1">
            <a:spLocks/>
          </p:cNvSpPr>
          <p:nvPr/>
        </p:nvSpPr>
        <p:spPr>
          <a:xfrm>
            <a:off x="543339" y="4325178"/>
            <a:ext cx="2776332" cy="480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rbel" pitchFamily="34" charset="0"/>
              <a:buNone/>
            </a:pPr>
            <a:r>
              <a:rPr lang="en-US" sz="5000" dirty="0">
                <a:solidFill>
                  <a:schemeClr val="tx1"/>
                </a:solidFill>
              </a:rPr>
              <a:t>Explanation:</a:t>
            </a:r>
          </a:p>
        </p:txBody>
      </p:sp>
    </p:spTree>
    <p:extLst>
      <p:ext uri="{BB962C8B-B14F-4D97-AF65-F5344CB8AC3E}">
        <p14:creationId xmlns:p14="http://schemas.microsoft.com/office/powerpoint/2010/main" val="62384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A513-F1C1-4DF3-40CB-D4C42B08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91" y="463825"/>
            <a:ext cx="11714922" cy="614900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9.  A biotechnology company is choosing an organism to produce a   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  specific human protein. Based on scientific and  economic  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  efficiency, why might they choose a bacterium like E.coli over a 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  multicellular organism like a goat?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 A. Bacteria have simpler cellular structures and reproduce 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      much faster, reducing the time and cost of production.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 B. Bacteria are larger than animal cells, making them easier   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       to manipulate under a standard laboratory microscope.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 C. Bacteria do not contain any DNA of their own, so there is no risk 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      of the added human gene being rejected.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 D. Bacteria are the only organisms capable of surviving in the sterile, 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      artificial environments of a laboratory.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18099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A513-F1C1-4DF3-40CB-D4C42B08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8" y="450572"/>
            <a:ext cx="11648661" cy="3750368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en-US" sz="18200" b="1" dirty="0">
                <a:solidFill>
                  <a:schemeClr val="tx1"/>
                </a:solidFill>
              </a:rPr>
              <a:t>A</a:t>
            </a:r>
          </a:p>
          <a:p>
            <a:pPr marL="0" indent="0" algn="ctr">
              <a:buNone/>
            </a:pPr>
            <a:r>
              <a:rPr lang="en-US" sz="10000" b="1" dirty="0">
                <a:solidFill>
                  <a:schemeClr val="tx1"/>
                </a:solidFill>
              </a:rPr>
              <a:t>Bacteria have simpler cellular structures and reproduce much faster, reducing the time and cost of production.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         </a:t>
            </a:r>
            <a:endParaRPr lang="en-US" sz="5000" dirty="0">
              <a:solidFill>
                <a:schemeClr val="tx1"/>
              </a:solidFill>
            </a:endParaRPr>
          </a:p>
          <a:p>
            <a:endParaRPr lang="en-PH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9317A7-3EF1-EAC9-1D5C-7DC41713F126}"/>
              </a:ext>
            </a:extLst>
          </p:cNvPr>
          <p:cNvSpPr txBox="1">
            <a:spLocks/>
          </p:cNvSpPr>
          <p:nvPr/>
        </p:nvSpPr>
        <p:spPr>
          <a:xfrm>
            <a:off x="291548" y="4929807"/>
            <a:ext cx="11648661" cy="161676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The rapid generation time and lack of complex organelles make bacteria highly efficient biological 'factories' for mass-producing proteins.</a:t>
            </a:r>
          </a:p>
          <a:p>
            <a:pPr marL="0" indent="0">
              <a:buNone/>
            </a:pPr>
            <a:endParaRPr lang="en-PH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5FCE69-52E1-1C6E-CD4F-3C598EE8E1DF}"/>
              </a:ext>
            </a:extLst>
          </p:cNvPr>
          <p:cNvSpPr txBox="1">
            <a:spLocks/>
          </p:cNvSpPr>
          <p:nvPr/>
        </p:nvSpPr>
        <p:spPr>
          <a:xfrm>
            <a:off x="543339" y="4325178"/>
            <a:ext cx="2776332" cy="480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rbel" pitchFamily="34" charset="0"/>
              <a:buNone/>
            </a:pPr>
            <a:r>
              <a:rPr lang="en-US" sz="5000" dirty="0">
                <a:solidFill>
                  <a:schemeClr val="tx1"/>
                </a:solidFill>
              </a:rPr>
              <a:t>Explanation:</a:t>
            </a:r>
          </a:p>
        </p:txBody>
      </p:sp>
    </p:spTree>
    <p:extLst>
      <p:ext uri="{BB962C8B-B14F-4D97-AF65-F5344CB8AC3E}">
        <p14:creationId xmlns:p14="http://schemas.microsoft.com/office/powerpoint/2010/main" val="3240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A513-F1C1-4DF3-40CB-D4C42B08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91" y="463825"/>
            <a:ext cx="11714922" cy="614900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5400" b="1" dirty="0">
                <a:solidFill>
                  <a:schemeClr val="tx1"/>
                </a:solidFill>
              </a:rPr>
              <a:t>10. A forensics team finds a tiny drop of </a:t>
            </a:r>
          </a:p>
          <a:p>
            <a:pPr marL="0" indent="0">
              <a:buNone/>
            </a:pPr>
            <a:r>
              <a:rPr lang="en-US" sz="5400" b="1" dirty="0">
                <a:solidFill>
                  <a:schemeClr val="tx1"/>
                </a:solidFill>
              </a:rPr>
              <a:t>       blood at a crime scene. Which   </a:t>
            </a:r>
          </a:p>
          <a:p>
            <a:pPr marL="0" indent="0">
              <a:buNone/>
            </a:pPr>
            <a:r>
              <a:rPr lang="en-US" sz="5400" b="1" dirty="0">
                <a:solidFill>
                  <a:schemeClr val="tx1"/>
                </a:solidFill>
              </a:rPr>
              <a:t>       technique should they use first to    </a:t>
            </a:r>
          </a:p>
          <a:p>
            <a:pPr marL="0" indent="0">
              <a:buNone/>
            </a:pPr>
            <a:r>
              <a:rPr lang="en-US" sz="5400" b="1" dirty="0">
                <a:solidFill>
                  <a:schemeClr val="tx1"/>
                </a:solidFill>
              </a:rPr>
              <a:t>       create enough DNA for a full analysis?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   A. </a:t>
            </a:r>
            <a:r>
              <a:rPr lang="en-US" sz="5000" dirty="0">
                <a:solidFill>
                  <a:schemeClr val="tx1"/>
                </a:solidFill>
              </a:rPr>
              <a:t>Bacterial Transformation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   B. </a:t>
            </a:r>
            <a:r>
              <a:rPr lang="en-US" sz="5000" dirty="0">
                <a:solidFill>
                  <a:schemeClr val="tx1"/>
                </a:solidFill>
              </a:rPr>
              <a:t>Gel Electrophoresis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   C. </a:t>
            </a:r>
            <a:r>
              <a:rPr lang="en-US" sz="5000" dirty="0">
                <a:solidFill>
                  <a:schemeClr val="tx1"/>
                </a:solidFill>
              </a:rPr>
              <a:t>Polymerase Chain Reaction (PCR)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  D. </a:t>
            </a:r>
            <a:r>
              <a:rPr lang="en-US" sz="5000" dirty="0">
                <a:solidFill>
                  <a:schemeClr val="tx1"/>
                </a:solidFill>
              </a:rPr>
              <a:t>DNA Sequencing</a:t>
            </a:r>
          </a:p>
          <a:p>
            <a:pPr marL="0" indent="0">
              <a:buNone/>
            </a:pPr>
            <a:endParaRPr lang="en-US" sz="5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1442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A513-F1C1-4DF3-40CB-D4C42B08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8" y="450572"/>
            <a:ext cx="11648661" cy="3750368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11800" b="1" dirty="0">
                <a:solidFill>
                  <a:schemeClr val="tx1"/>
                </a:solidFill>
              </a:rPr>
              <a:t>C</a:t>
            </a:r>
          </a:p>
          <a:p>
            <a:pPr marL="0" indent="0" algn="ctr">
              <a:buNone/>
            </a:pPr>
            <a:r>
              <a:rPr lang="en-US" sz="10000" b="1" dirty="0">
                <a:solidFill>
                  <a:schemeClr val="tx1"/>
                </a:solidFill>
              </a:rPr>
              <a:t> Polymerase Chain Reaction (PCR)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         </a:t>
            </a:r>
            <a:endParaRPr lang="en-US" sz="5000" dirty="0">
              <a:solidFill>
                <a:schemeClr val="tx1"/>
              </a:solidFill>
            </a:endParaRPr>
          </a:p>
          <a:p>
            <a:endParaRPr lang="en-PH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9317A7-3EF1-EAC9-1D5C-7DC41713F126}"/>
              </a:ext>
            </a:extLst>
          </p:cNvPr>
          <p:cNvSpPr txBox="1">
            <a:spLocks/>
          </p:cNvSpPr>
          <p:nvPr/>
        </p:nvSpPr>
        <p:spPr>
          <a:xfrm>
            <a:off x="543339" y="4929808"/>
            <a:ext cx="11648661" cy="16167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PCR exponentially amplifies specific DNA sequences, allowing scientists to work with very small or degraded samples.</a:t>
            </a:r>
          </a:p>
          <a:p>
            <a:pPr marL="0" indent="0">
              <a:buNone/>
            </a:pPr>
            <a:endParaRPr lang="en-PH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5FCE69-52E1-1C6E-CD4F-3C598EE8E1DF}"/>
              </a:ext>
            </a:extLst>
          </p:cNvPr>
          <p:cNvSpPr txBox="1">
            <a:spLocks/>
          </p:cNvSpPr>
          <p:nvPr/>
        </p:nvSpPr>
        <p:spPr>
          <a:xfrm>
            <a:off x="543339" y="4325178"/>
            <a:ext cx="2776332" cy="480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rbel" pitchFamily="34" charset="0"/>
              <a:buNone/>
            </a:pPr>
            <a:r>
              <a:rPr lang="en-US" sz="5000" dirty="0">
                <a:solidFill>
                  <a:schemeClr val="tx1"/>
                </a:solidFill>
              </a:rPr>
              <a:t>Explanation:</a:t>
            </a:r>
          </a:p>
        </p:txBody>
      </p:sp>
    </p:spTree>
    <p:extLst>
      <p:ext uri="{BB962C8B-B14F-4D97-AF65-F5344CB8AC3E}">
        <p14:creationId xmlns:p14="http://schemas.microsoft.com/office/powerpoint/2010/main" val="352767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ve A Good Day GIFs | Tenor">
            <a:extLst>
              <a:ext uri="{FF2B5EF4-FFF2-40B4-BE49-F238E27FC236}">
                <a16:creationId xmlns:a16="http://schemas.microsoft.com/office/drawing/2014/main" id="{3131FABB-85EB-C1EE-81B2-FE56F5AE5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461" y="215348"/>
            <a:ext cx="5579165" cy="642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11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8A3D70-8835-B916-03E9-D66C3C47F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36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D512F7-90DD-91EA-06D9-9D5D3C8DA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929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A030F4-FD3B-3FD8-0D95-340F47739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918" y="0"/>
            <a:ext cx="5632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9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8A3D70-8835-B916-03E9-D66C3C47F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4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renatorrano | Baamboozle - Baamboozle | The Most Fun Classroom Games!">
            <a:extLst>
              <a:ext uri="{FF2B5EF4-FFF2-40B4-BE49-F238E27FC236}">
                <a16:creationId xmlns:a16="http://schemas.microsoft.com/office/drawing/2014/main" id="{74269104-DEFF-167D-2CA6-6843E71FF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27" y="225287"/>
            <a:ext cx="8295860" cy="642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545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A513-F1C1-4DF3-40CB-D4C42B08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91" y="225287"/>
            <a:ext cx="11714922" cy="638754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chemeClr val="tx1"/>
                </a:solidFill>
              </a:rPr>
              <a:t>1.  How can a biology student determine which sequence correctly shows </a:t>
            </a:r>
          </a:p>
          <a:p>
            <a:pPr marL="0" indent="0">
              <a:buNone/>
            </a:pPr>
            <a:r>
              <a:rPr lang="en-US" sz="3000" b="1" dirty="0">
                <a:solidFill>
                  <a:schemeClr val="tx1"/>
                </a:solidFill>
              </a:rPr>
              <a:t>     the hierarchy of biological organization from the simplest to the most    </a:t>
            </a:r>
          </a:p>
          <a:p>
            <a:pPr marL="0" indent="0">
              <a:buNone/>
            </a:pPr>
            <a:r>
              <a:rPr lang="en-US" sz="3000" b="1" dirty="0">
                <a:solidFill>
                  <a:schemeClr val="tx1"/>
                </a:solidFill>
              </a:rPr>
              <a:t>     complex level?</a:t>
            </a:r>
          </a:p>
          <a:p>
            <a:pPr marL="0" indent="0">
              <a:buNone/>
            </a:pPr>
            <a:r>
              <a:rPr lang="en-US" sz="3000" b="1" dirty="0">
                <a:solidFill>
                  <a:schemeClr val="tx1"/>
                </a:solidFill>
              </a:rPr>
              <a:t>A. </a:t>
            </a:r>
            <a:r>
              <a:rPr lang="en-US" sz="3000" dirty="0">
                <a:solidFill>
                  <a:schemeClr val="tx1"/>
                </a:solidFill>
              </a:rPr>
              <a:t>Organelle, cells, tissues, organs, organ systems, organisms,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</a:rPr>
              <a:t>      populations, communities, ecosystem, and biosphere</a:t>
            </a:r>
          </a:p>
          <a:p>
            <a:pPr marL="0" indent="0">
              <a:buNone/>
            </a:pPr>
            <a:r>
              <a:rPr lang="en-US" sz="3000" b="1" dirty="0">
                <a:solidFill>
                  <a:schemeClr val="tx1"/>
                </a:solidFill>
              </a:rPr>
              <a:t>B. </a:t>
            </a:r>
            <a:r>
              <a:rPr lang="en-US" sz="3000" dirty="0">
                <a:solidFill>
                  <a:schemeClr val="tx1"/>
                </a:solidFill>
              </a:rPr>
              <a:t>Macromolecule, organelle, cells, tissues, organs, organ systems,  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</a:rPr>
              <a:t>     organisms, populations, communities, ecosystem, and biosphere</a:t>
            </a:r>
          </a:p>
          <a:p>
            <a:pPr marL="0" indent="0">
              <a:buNone/>
            </a:pPr>
            <a:r>
              <a:rPr lang="en-US" sz="3000" b="1" dirty="0">
                <a:solidFill>
                  <a:schemeClr val="tx1"/>
                </a:solidFill>
              </a:rPr>
              <a:t>C. </a:t>
            </a:r>
            <a:r>
              <a:rPr lang="en-US" sz="3000" dirty="0">
                <a:solidFill>
                  <a:schemeClr val="tx1"/>
                </a:solidFill>
              </a:rPr>
              <a:t>Molecule, macromolecule, organelle, cells, tissues, organs, organ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</a:rPr>
              <a:t>     systems, organisms, populations, communities, ecosystem, and biosphere</a:t>
            </a:r>
          </a:p>
          <a:p>
            <a:pPr marL="0" indent="0">
              <a:buNone/>
            </a:pPr>
            <a:r>
              <a:rPr lang="en-US" sz="3000" b="1" dirty="0">
                <a:solidFill>
                  <a:schemeClr val="tx1"/>
                </a:solidFill>
              </a:rPr>
              <a:t>D. </a:t>
            </a:r>
            <a:r>
              <a:rPr lang="en-US" sz="3000" dirty="0">
                <a:solidFill>
                  <a:schemeClr val="tx1"/>
                </a:solidFill>
              </a:rPr>
              <a:t>Atom, molecule, macromolecule, organelle, cells, tissues, organs, organ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</a:rPr>
              <a:t>     systems, organisms, populations, communities, ecosystem, and biosphere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764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A513-F1C1-4DF3-40CB-D4C42B08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8" y="450572"/>
            <a:ext cx="11648661" cy="3750368"/>
          </a:xfrm>
        </p:spPr>
        <p:txBody>
          <a:bodyPr>
            <a:normAutofit fontScale="92500" lnSpcReduction="20000"/>
          </a:bodyPr>
          <a:lstStyle/>
          <a:p>
            <a:pPr marL="0" lvl="0" indent="0" algn="ctr">
              <a:buClr>
                <a:srgbClr val="DF5327"/>
              </a:buClr>
              <a:buNone/>
            </a:pPr>
            <a:r>
              <a:rPr lang="en-US" sz="9300" b="1" dirty="0">
                <a:solidFill>
                  <a:prstClr val="black"/>
                </a:solidFill>
              </a:rPr>
              <a:t>D</a:t>
            </a:r>
          </a:p>
          <a:p>
            <a:pPr marL="0" lvl="0" indent="0">
              <a:buClr>
                <a:srgbClr val="DF5327"/>
              </a:buClr>
              <a:buNone/>
            </a:pPr>
            <a:r>
              <a:rPr lang="en-US" sz="4600" dirty="0">
                <a:solidFill>
                  <a:prstClr val="black"/>
                </a:solidFill>
              </a:rPr>
              <a:t>     Atom, molecule, macromolecule, organelle,  </a:t>
            </a:r>
          </a:p>
          <a:p>
            <a:pPr marL="0" lvl="0" indent="0">
              <a:buClr>
                <a:srgbClr val="DF5327"/>
              </a:buClr>
              <a:buNone/>
            </a:pPr>
            <a:r>
              <a:rPr lang="en-US" sz="4600" dirty="0">
                <a:solidFill>
                  <a:prstClr val="black"/>
                </a:solidFill>
              </a:rPr>
              <a:t>     cells, tissues, organs, organ systems, organisms,   </a:t>
            </a:r>
          </a:p>
          <a:p>
            <a:pPr marL="0" lvl="0" indent="0">
              <a:buClr>
                <a:srgbClr val="DF5327"/>
              </a:buClr>
              <a:buNone/>
            </a:pPr>
            <a:r>
              <a:rPr lang="en-US" sz="4600" dirty="0">
                <a:solidFill>
                  <a:prstClr val="black"/>
                </a:solidFill>
              </a:rPr>
              <a:t>     populations, communities, ecosystem, and </a:t>
            </a:r>
          </a:p>
          <a:p>
            <a:pPr marL="0" lvl="0" indent="0">
              <a:buClr>
                <a:srgbClr val="DF5327"/>
              </a:buClr>
              <a:buNone/>
            </a:pPr>
            <a:r>
              <a:rPr lang="en-US" sz="4600" dirty="0">
                <a:solidFill>
                  <a:prstClr val="black"/>
                </a:solidFill>
              </a:rPr>
              <a:t>      biosphere</a:t>
            </a:r>
          </a:p>
          <a:p>
            <a:pPr marL="0" indent="0">
              <a:buNone/>
            </a:pPr>
            <a:endParaRPr lang="en-US" sz="5000" dirty="0">
              <a:solidFill>
                <a:schemeClr val="tx1"/>
              </a:solidFill>
            </a:endParaRPr>
          </a:p>
          <a:p>
            <a:endParaRPr lang="en-PH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9317A7-3EF1-EAC9-1D5C-7DC41713F126}"/>
              </a:ext>
            </a:extLst>
          </p:cNvPr>
          <p:cNvSpPr txBox="1">
            <a:spLocks/>
          </p:cNvSpPr>
          <p:nvPr/>
        </p:nvSpPr>
        <p:spPr>
          <a:xfrm>
            <a:off x="543339" y="4929808"/>
            <a:ext cx="11648661" cy="161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4600" dirty="0">
                <a:solidFill>
                  <a:prstClr val="black"/>
                </a:solidFill>
              </a:rPr>
              <a:t>It includes the chemical foundation of all matter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5FCE69-52E1-1C6E-CD4F-3C598EE8E1DF}"/>
              </a:ext>
            </a:extLst>
          </p:cNvPr>
          <p:cNvSpPr txBox="1">
            <a:spLocks/>
          </p:cNvSpPr>
          <p:nvPr/>
        </p:nvSpPr>
        <p:spPr>
          <a:xfrm>
            <a:off x="543339" y="4325178"/>
            <a:ext cx="2776332" cy="480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rbel" pitchFamily="34" charset="0"/>
              <a:buNone/>
            </a:pPr>
            <a:r>
              <a:rPr lang="en-US" sz="5000" dirty="0">
                <a:solidFill>
                  <a:schemeClr val="tx1"/>
                </a:solidFill>
              </a:rPr>
              <a:t>Explanation:</a:t>
            </a:r>
          </a:p>
        </p:txBody>
      </p:sp>
    </p:spTree>
    <p:extLst>
      <p:ext uri="{BB962C8B-B14F-4D97-AF65-F5344CB8AC3E}">
        <p14:creationId xmlns:p14="http://schemas.microsoft.com/office/powerpoint/2010/main" val="227746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A513-F1C1-4DF3-40CB-D4C42B08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91" y="463825"/>
            <a:ext cx="11714922" cy="614900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2. Which of the following is NOT one of the three main 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     principles of the original Cell Theory?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A. </a:t>
            </a:r>
            <a:r>
              <a:rPr lang="en-US" sz="5000" dirty="0">
                <a:solidFill>
                  <a:schemeClr val="tx1"/>
                </a:solidFill>
              </a:rPr>
              <a:t>All cells contain a nucleus and membrane-bound 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organelles.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B. </a:t>
            </a:r>
            <a:r>
              <a:rPr lang="en-US" sz="5000" dirty="0">
                <a:solidFill>
                  <a:schemeClr val="tx1"/>
                </a:solidFill>
              </a:rPr>
              <a:t>All living things are composed of one or more cells.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C. </a:t>
            </a:r>
            <a:r>
              <a:rPr lang="en-US" sz="5000" dirty="0">
                <a:solidFill>
                  <a:schemeClr val="tx1"/>
                </a:solidFill>
              </a:rPr>
              <a:t>The cell is the basic unit of structure and function in  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 organisms.</a:t>
            </a:r>
          </a:p>
          <a:p>
            <a:pPr marL="0" indent="0">
              <a:buNone/>
            </a:pPr>
            <a:r>
              <a:rPr lang="en-US" sz="5000" b="1" dirty="0">
                <a:solidFill>
                  <a:schemeClr val="tx1"/>
                </a:solidFill>
              </a:rPr>
              <a:t>D. </a:t>
            </a:r>
            <a:r>
              <a:rPr lang="en-US" sz="5000" dirty="0">
                <a:solidFill>
                  <a:schemeClr val="tx1"/>
                </a:solidFill>
              </a:rPr>
              <a:t>Cells come only from the replication of pre-existing 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tx1"/>
                </a:solidFill>
              </a:rPr>
              <a:t>      cells.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42044326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104</TotalTime>
  <Words>1110</Words>
  <Application>Microsoft Office PowerPoint</Application>
  <PresentationFormat>Widescreen</PresentationFormat>
  <Paragraphs>142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Corbel</vt:lpstr>
      <vt:lpstr>Basis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Marites Palisoc</dc:creator>
  <cp:lastModifiedBy>Marites Palisoc</cp:lastModifiedBy>
  <cp:revision>8</cp:revision>
  <dcterms:created xsi:type="dcterms:W3CDTF">2026-01-07T01:30:01Z</dcterms:created>
  <dcterms:modified xsi:type="dcterms:W3CDTF">2026-01-07T03:37:39Z</dcterms:modified>
</cp:coreProperties>
</file>